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264" r:id="rId13"/>
    <p:sldId id="265" r:id="rId14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101F"/>
    <a:srgbClr val="04070E"/>
    <a:srgbClr val="06111F"/>
    <a:srgbClr val="0F1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7"/>
    <p:restoredTop sz="94610"/>
  </p:normalViewPr>
  <p:slideViewPr>
    <p:cSldViewPr snapToGrid="0" snapToObjects="1">
      <p:cViewPr varScale="1">
        <p:scale>
          <a:sx n="125" d="100"/>
          <a:sy n="125" d="100"/>
        </p:scale>
        <p:origin x="2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498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43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59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67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2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12746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187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4760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549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RS_MASTER">
    <p:bg>
      <p:bgPr>
        <a:solidFill>
          <a:srgbClr val="0407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2113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34878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0429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7305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59262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11376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7149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23993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5559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4DA7C-E4FF-434A-A308-67048AF04BC9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80036-BF7F-5048-A664-A539F5518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220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pic>
        <p:nvPicPr>
          <p:cNvPr id="4" name="Image 0" descr="/mnt/data/mars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955280" y="685800"/>
            <a:ext cx="3703320" cy="3703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172200" y="960120"/>
            <a:ext cx="5212080" cy="4114800"/>
          </a:xfrm>
          <a:prstGeom prst="arc">
            <a:avLst/>
          </a:prstGeom>
          <a:solidFill>
            <a:srgbClr val="07111F">
              <a:alpha val="0"/>
            </a:srgbClr>
          </a:solidFill>
          <a:ln w="38100">
            <a:solidFill>
              <a:srgbClr val="FF7A3D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897880" y="2852928"/>
            <a:ext cx="685800" cy="685800"/>
          </a:xfrm>
          <a:prstGeom prst="ellipse">
            <a:avLst/>
          </a:prstGeom>
          <a:solidFill>
            <a:srgbClr val="4AB3FF"/>
          </a:solidFill>
          <a:ln w="12700">
            <a:solidFill>
              <a:srgbClr val="F7FAFF">
                <a:alpha val="5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098280" y="2240280"/>
            <a:ext cx="868680" cy="868680"/>
          </a:xfrm>
          <a:prstGeom prst="ellipse">
            <a:avLst/>
          </a:prstGeom>
          <a:solidFill>
            <a:srgbClr val="FF7A3D">
              <a:alpha val="0"/>
            </a:srgbClr>
          </a:solidFill>
          <a:ln w="12700">
            <a:solidFill>
              <a:srgbClr val="FF7A3D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5800" y="91440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7DE3FF"/>
                </a:solidFill>
              </a:rPr>
              <a:t>WORK-EXPERIENCE PROJECT</a:t>
            </a:r>
            <a:endParaRPr lang="en-US" sz="920" dirty="0"/>
          </a:p>
        </p:txBody>
      </p:sp>
      <p:sp>
        <p:nvSpPr>
          <p:cNvPr id="9" name="Text 6"/>
          <p:cNvSpPr/>
          <p:nvPr/>
        </p:nvSpPr>
        <p:spPr>
          <a:xfrm>
            <a:off x="658368" y="1234440"/>
            <a:ext cx="49834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6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a</a:t>
            </a:r>
            <a:endParaRPr lang="en-US" sz="4600" dirty="0"/>
          </a:p>
          <a:p>
            <a:pPr marL="0" indent="0">
              <a:buNone/>
            </a:pPr>
            <a:r>
              <a:rPr lang="en-US" sz="46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Mars Mission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94944" y="2971800"/>
            <a:ext cx="4983480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DCE7F4"/>
                </a:solidFill>
              </a:rPr>
              <a:t>Using mathematics, engineering and software to simulate a journey from Earth to Mars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13232" y="3950208"/>
            <a:ext cx="3794760" cy="0"/>
          </a:xfrm>
          <a:prstGeom prst="line">
            <a:avLst/>
          </a:prstGeom>
          <a:noFill/>
          <a:ln w="31750">
            <a:solidFill>
              <a:srgbClr val="FF7A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13232" y="4160520"/>
            <a:ext cx="5760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AAB7C8"/>
                </a:solidFill>
              </a:rPr>
              <a:t>Student presentation  •  Next.js simulator  •  Hohmann transfer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594360" y="6510528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F7E91"/>
                </a:solidFill>
              </a:rPr>
              <a:t>Design a Mars Mission  |  1/10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inematic_sci_fi_space_scene_user_interface_st_batch_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2368" y="530352"/>
            <a:ext cx="2176272" cy="12252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DBA7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ACHIEVEMENTS · MILESTONES REACHED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594360" y="713232"/>
            <a:ext cx="5029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the project produced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94360" y="1572768"/>
            <a:ext cx="5394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A7B3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website moved from a project idea into an interactive showcase with maths, engineering and software evidence.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621792" y="2468880"/>
            <a:ext cx="2743200" cy="1170432"/>
          </a:xfrm>
          <a:prstGeom prst="roundRect">
            <a:avLst>
              <a:gd name="adj" fmla="val 9375"/>
            </a:avLst>
          </a:prstGeom>
          <a:solidFill>
            <a:srgbClr val="0B1220">
              <a:alpha val="90000"/>
            </a:srgbClr>
          </a:solidFill>
          <a:ln w="12700">
            <a:solidFill>
              <a:srgbClr val="1F2937">
                <a:alpha val="92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86384" y="2651760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✓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207008" y="2633472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Website foundation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207008" y="2999232"/>
            <a:ext cx="19568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A7B3C2"/>
                </a:solidFill>
              </a:rPr>
              <a:t>Responsive landing page, navigation, mission brief and project goals.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639312" y="2468880"/>
            <a:ext cx="2743200" cy="1170432"/>
          </a:xfrm>
          <a:prstGeom prst="roundRect">
            <a:avLst>
              <a:gd name="adj" fmla="val 9375"/>
            </a:avLst>
          </a:prstGeom>
          <a:solidFill>
            <a:srgbClr val="0B1220">
              <a:alpha val="90000"/>
            </a:srgbClr>
          </a:solidFill>
          <a:ln w="12700">
            <a:solidFill>
              <a:srgbClr val="1F2937">
                <a:alpha val="92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803904" y="2651760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✓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4224528" y="2633472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Mission simulator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224528" y="2999232"/>
            <a:ext cx="19568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A7B3C2"/>
                </a:solidFill>
              </a:rPr>
              <a:t>Interactive 3D scene with Sun, Earth, Mars, orbit rings, spacecraft motion and telemetry.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656832" y="2468880"/>
            <a:ext cx="2743200" cy="1170432"/>
          </a:xfrm>
          <a:prstGeom prst="roundRect">
            <a:avLst>
              <a:gd name="adj" fmla="val 9375"/>
            </a:avLst>
          </a:prstGeom>
          <a:solidFill>
            <a:srgbClr val="0B1220">
              <a:alpha val="90000"/>
            </a:srgbClr>
          </a:solidFill>
          <a:ln w="12700">
            <a:solidFill>
              <a:srgbClr val="1F2937">
                <a:alpha val="92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821424" y="2651760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✓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7242048" y="2633472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Maths made visible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242048" y="2999232"/>
            <a:ext cx="19568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A7B3C2"/>
                </a:solidFill>
              </a:rPr>
              <a:t>Hohmann transfer formulas, substituted values, constants and adjustable inputs.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21792" y="4041648"/>
            <a:ext cx="2743200" cy="1170432"/>
          </a:xfrm>
          <a:prstGeom prst="roundRect">
            <a:avLst>
              <a:gd name="adj" fmla="val 9375"/>
            </a:avLst>
          </a:prstGeom>
          <a:solidFill>
            <a:srgbClr val="0B1220">
              <a:alpha val="90000"/>
            </a:srgbClr>
          </a:solidFill>
          <a:ln w="12700">
            <a:solidFill>
              <a:srgbClr val="1F2937">
                <a:alpha val="92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86384" y="422452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✓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1207008" y="420624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Engineering judgement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1207008" y="4572000"/>
            <a:ext cx="19568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A7B3C2"/>
                </a:solidFill>
              </a:rPr>
              <a:t>Rocket equation explorer compares required and available delta-v and rates feasibility.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3639312" y="4041648"/>
            <a:ext cx="2743200" cy="1170432"/>
          </a:xfrm>
          <a:prstGeom prst="roundRect">
            <a:avLst>
              <a:gd name="adj" fmla="val 9375"/>
            </a:avLst>
          </a:prstGeom>
          <a:solidFill>
            <a:srgbClr val="0B1220">
              <a:alpha val="90000"/>
            </a:srgbClr>
          </a:solidFill>
          <a:ln w="12700">
            <a:solidFill>
              <a:srgbClr val="1F2937">
                <a:alpha val="92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803904" y="422452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✓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4224528" y="420624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Project evidence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4224528" y="4572000"/>
            <a:ext cx="19568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A7B3C2"/>
                </a:solidFill>
              </a:rPr>
              <a:t>Checkpoint notes, learning log and photos of handwritten research notes.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6656832" y="4041648"/>
            <a:ext cx="2743200" cy="1170432"/>
          </a:xfrm>
          <a:prstGeom prst="roundRect">
            <a:avLst>
              <a:gd name="adj" fmla="val 9375"/>
            </a:avLst>
          </a:prstGeom>
          <a:solidFill>
            <a:srgbClr val="0B1220">
              <a:alpha val="90000"/>
            </a:srgbClr>
          </a:solidFill>
          <a:ln w="12700">
            <a:solidFill>
              <a:srgbClr val="1F2937">
                <a:alpha val="92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821424" y="422452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✓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7242048" y="420624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Final showcase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7242048" y="4572000"/>
            <a:ext cx="19568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A7B3C2"/>
                </a:solidFill>
              </a:rPr>
              <a:t>Presentation page links the website, demo script and final checklist together.</a:t>
            </a:r>
            <a:endParaRPr lang="en-US" sz="1150" dirty="0"/>
          </a:p>
        </p:txBody>
      </p:sp>
      <p:sp>
        <p:nvSpPr>
          <p:cNvPr id="30" name="Text 27"/>
          <p:cNvSpPr/>
          <p:nvPr/>
        </p:nvSpPr>
        <p:spPr>
          <a:xfrm>
            <a:off x="594360" y="642823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64748B"/>
                </a:solidFill>
              </a:rPr>
              <a:t>Design a Mars Mission · Methodology · 3/4</a:t>
            </a:r>
            <a:endParaRPr lang="en-US" sz="880" dirty="0"/>
          </a:p>
        </p:txBody>
      </p:sp>
      <p:sp>
        <p:nvSpPr>
          <p:cNvPr id="31" name="Shape 28"/>
          <p:cNvSpPr/>
          <p:nvPr/>
        </p:nvSpPr>
        <p:spPr>
          <a:xfrm>
            <a:off x="9098280" y="6537960"/>
            <a:ext cx="1920240" cy="0"/>
          </a:xfrm>
          <a:prstGeom prst="line">
            <a:avLst/>
          </a:prstGeom>
          <a:noFill/>
          <a:ln w="15240">
            <a:solidFill>
              <a:srgbClr val="F97316">
                <a:alpha val="70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84017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space_themed_digital_illustrati_batch_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822960"/>
            <a:ext cx="4983480" cy="28072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DBA7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PROCESS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594360" y="713232"/>
            <a:ext cx="5120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I worked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594360" y="157276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621792" y="2432304"/>
            <a:ext cx="5394960" cy="3246120"/>
          </a:xfrm>
          <a:prstGeom prst="roundRect">
            <a:avLst>
              <a:gd name="adj" fmla="val 4225"/>
            </a:avLst>
          </a:prstGeom>
          <a:solidFill>
            <a:srgbClr val="0B1220">
              <a:alpha val="84000"/>
            </a:srgbClr>
          </a:solidFill>
          <a:ln w="12700">
            <a:solidFill>
              <a:srgbClr val="334155">
                <a:alpha val="7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4400" y="2761488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DBA74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280160" y="274320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How did I decide what to build first?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914400" y="3182112"/>
            <a:ext cx="4434840" cy="0"/>
          </a:xfrm>
          <a:prstGeom prst="line">
            <a:avLst/>
          </a:prstGeom>
          <a:noFill/>
          <a:ln w="12700">
            <a:solidFill>
              <a:srgbClr val="334155">
                <a:alpha val="5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14400" y="3429000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DBA74"/>
                </a:solidFill>
              </a:rPr>
              <a:t>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280160" y="341071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Where did AI help most?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914400" y="3849624"/>
            <a:ext cx="4434840" cy="0"/>
          </a:xfrm>
          <a:prstGeom prst="line">
            <a:avLst/>
          </a:prstGeom>
          <a:noFill/>
          <a:ln w="12700">
            <a:solidFill>
              <a:srgbClr val="334155">
                <a:alpha val="5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14400" y="4096512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DBA74"/>
                </a:solidFill>
              </a:rPr>
              <a:t>3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80160" y="4078224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What did I have to check myself?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914400" y="4517136"/>
            <a:ext cx="4434840" cy="0"/>
          </a:xfrm>
          <a:prstGeom prst="line">
            <a:avLst/>
          </a:prstGeom>
          <a:noFill/>
          <a:ln w="12700">
            <a:solidFill>
              <a:srgbClr val="334155">
                <a:alpha val="5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14400" y="4764024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DBA74"/>
                </a:solidFill>
              </a:rPr>
              <a:t>4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1280160" y="4745736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What would I improve next?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914400" y="5184648"/>
            <a:ext cx="4434840" cy="0"/>
          </a:xfrm>
          <a:prstGeom prst="line">
            <a:avLst/>
          </a:prstGeom>
          <a:noFill/>
          <a:ln w="12700">
            <a:solidFill>
              <a:srgbClr val="334155">
                <a:alpha val="5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583680" y="495604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Talking point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7662672" y="4818888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F8FAFC"/>
                </a:solidFill>
              </a:rPr>
              <a:t>“AI did not replace the thinking. It helped me move faster, but I still had to plan, test, understand and explain the result.”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594360" y="642823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64748B"/>
                </a:solidFill>
              </a:rPr>
              <a:t>Design a Mars Mission · Methodology · 4/4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98280" y="6537960"/>
            <a:ext cx="1920240" cy="0"/>
          </a:xfrm>
          <a:prstGeom prst="line">
            <a:avLst/>
          </a:prstGeom>
          <a:noFill/>
          <a:ln w="15240">
            <a:solidFill>
              <a:srgbClr val="F97316">
                <a:alpha val="70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55309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200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 learned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4124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AAB7C8"/>
                </a:solidFill>
              </a:rPr>
              <a:t>The project combined space science, engineering thinking and software development.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731520" y="1417320"/>
            <a:ext cx="3429000" cy="13716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F7A3D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Orbital mechanics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learned how a Hohmann transfer can be calculated and turned into a visual route.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731520" y="1490472"/>
            <a:ext cx="0" cy="1225296"/>
          </a:xfrm>
          <a:prstGeom prst="line">
            <a:avLst/>
          </a:prstGeom>
          <a:noFill/>
          <a:ln w="44450">
            <a:solidFill>
              <a:srgbClr val="FF7A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89120" y="1417320"/>
            <a:ext cx="3429000" cy="13716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E34B4B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judgement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learned that a mission can be possible on paper but still risky if the safety margin is too small.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4389120" y="1490472"/>
            <a:ext cx="0" cy="1225296"/>
          </a:xfrm>
          <a:prstGeom prst="line">
            <a:avLst/>
          </a:prstGeom>
          <a:noFill/>
          <a:ln w="44450">
            <a:solidFill>
              <a:srgbClr val="E34B4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46720" y="1417320"/>
            <a:ext cx="3429000" cy="13716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4AB3FF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Software design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learned to connect inputs, calculations and visual components so the simulator updates live.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8046720" y="1490472"/>
            <a:ext cx="0" cy="1225296"/>
          </a:xfrm>
          <a:prstGeom prst="line">
            <a:avLst/>
          </a:prstGeom>
          <a:noFill/>
          <a:ln w="44450">
            <a:solidFill>
              <a:srgbClr val="4AB3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429000"/>
            <a:ext cx="3429000" cy="13716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7DE3FF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Explaining complexity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learned to translate formulas into plain English so a reviewer can understand the result quickly.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31520" y="3502152"/>
            <a:ext cx="0" cy="1225296"/>
          </a:xfrm>
          <a:prstGeom prst="line">
            <a:avLst/>
          </a:prstGeom>
          <a:noFill/>
          <a:ln w="44450">
            <a:solidFill>
              <a:srgbClr val="7DE3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89120" y="3429000"/>
            <a:ext cx="3429000" cy="13716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38D97E">
                <a:alpha val="65000"/>
              </a:srgbClr>
            </a:solidFill>
          </a:ln>
        </p:spPr>
        <p:txBody>
          <a:bodyPr wrap="square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AI-assisted workflow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helped with research, UI ideas, component scaffolding and documentation, outputs still had to be checked and understood.</a:t>
            </a:r>
            <a:endParaRPr lang="en-US" sz="1650" dirty="0"/>
          </a:p>
        </p:txBody>
      </p:sp>
      <p:sp>
        <p:nvSpPr>
          <p:cNvPr id="15" name="Shape 13"/>
          <p:cNvSpPr/>
          <p:nvPr/>
        </p:nvSpPr>
        <p:spPr>
          <a:xfrm>
            <a:off x="4389120" y="3502152"/>
            <a:ext cx="0" cy="1225296"/>
          </a:xfrm>
          <a:prstGeom prst="line">
            <a:avLst/>
          </a:prstGeom>
          <a:noFill/>
          <a:ln w="44450">
            <a:solidFill>
              <a:srgbClr val="38D97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0" y="3429000"/>
            <a:ext cx="3429000" cy="13716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3BD3D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delivery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learned to break the work into checkpoints: mission scene, maths panel, engineering layer and final presentation.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8046720" y="3502152"/>
            <a:ext cx="0" cy="1225296"/>
          </a:xfrm>
          <a:prstGeom prst="line">
            <a:avLst/>
          </a:prstGeom>
          <a:noFill/>
          <a:ln w="44450">
            <a:solidFill>
              <a:srgbClr val="F3BD3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6510528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F7E91"/>
                </a:solidFill>
              </a:rPr>
              <a:t>Design a Mars Mission  |  9/10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7432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200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Future improvements and conclusion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4124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AAB7C8"/>
                </a:solidFill>
              </a:rPr>
              <a:t>Next steps would make the simulator more realistic and useful.</a:t>
            </a:r>
            <a:endParaRPr lang="en-US" sz="1450" dirty="0"/>
          </a:p>
        </p:txBody>
      </p:sp>
      <p:pic>
        <p:nvPicPr>
          <p:cNvPr id="6" name="Image 0" descr="/mnt/data/mars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412480" y="1234440"/>
            <a:ext cx="2971800" cy="29718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1417320"/>
            <a:ext cx="6035040" cy="2331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27000" indent="-127000">
              <a:buSzPct val="100000"/>
              <a:buChar char="•"/>
            </a:pPr>
            <a:r>
              <a:rPr lang="en-US" sz="1800" dirty="0">
                <a:solidFill>
                  <a:srgbClr val="F7FAFF"/>
                </a:solidFill>
              </a:rPr>
              <a:t>Real launch-window calculations and live planetary positions</a:t>
            </a:r>
            <a:endParaRPr lang="en-US" sz="1800" dirty="0"/>
          </a:p>
          <a:p>
            <a:pPr marL="127000" indent="-127000">
              <a:buSzPct val="100000"/>
              <a:buChar char="•"/>
            </a:pPr>
            <a:r>
              <a:rPr lang="en-US" sz="1800" dirty="0">
                <a:solidFill>
                  <a:srgbClr val="F7FAFF"/>
                </a:solidFill>
              </a:rPr>
              <a:t>Faster transfer options and burn-duration modelling</a:t>
            </a:r>
            <a:endParaRPr lang="en-US" sz="1800" dirty="0"/>
          </a:p>
          <a:p>
            <a:pPr marL="127000" indent="-127000">
              <a:buSzPct val="100000"/>
              <a:buChar char="•"/>
            </a:pPr>
            <a:r>
              <a:rPr lang="en-US" sz="1800" dirty="0">
                <a:solidFill>
                  <a:srgbClr val="F7FAFF"/>
                </a:solidFill>
              </a:rPr>
              <a:t>Radiation, crew safety and life-support estimates</a:t>
            </a:r>
            <a:endParaRPr lang="en-US" sz="1800" dirty="0"/>
          </a:p>
          <a:p>
            <a:pPr marL="127000" indent="-127000">
              <a:buSzPct val="100000"/>
              <a:buChar char="•"/>
            </a:pPr>
            <a:r>
              <a:rPr lang="en-US" sz="1800" dirty="0">
                <a:solidFill>
                  <a:srgbClr val="F7FAFF"/>
                </a:solidFill>
              </a:rPr>
              <a:t>Save and compare different mission designs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68680" y="4343400"/>
            <a:ext cx="6675120" cy="123444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F7A3D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★  Conclusion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project showed how mathematics, engineering and software can work together to turn a space mission concept into an interactive simulation.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868680" y="4416552"/>
            <a:ext cx="0" cy="1088136"/>
          </a:xfrm>
          <a:prstGeom prst="line">
            <a:avLst/>
          </a:prstGeom>
          <a:noFill/>
          <a:ln w="44450">
            <a:solidFill>
              <a:srgbClr val="FF7A3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75320" y="4224528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7FAFF"/>
                </a:solidFill>
              </a:rPr>
              <a:t>Questions?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8275320" y="4791456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AAB7C8"/>
                </a:solidFill>
              </a:rPr>
              <a:t>Design a Mars Mission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85800" y="6263640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8778C"/>
                </a:solidFill>
              </a:rPr>
              <a:t>Image sources: NASA / public web assets. Replace screenshot placeholders with final app captures before presenting.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94360" y="6510528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F7E91"/>
                </a:solidFill>
              </a:rPr>
              <a:t>Design a Mars Mission  |  10/10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200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project goal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4124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AAB7C8"/>
                </a:solidFill>
              </a:rPr>
              <a:t>Turn a space-mission idea into an interactive simulator.</a:t>
            </a:r>
            <a:endParaRPr lang="en-US" sz="1450" dirty="0"/>
          </a:p>
        </p:txBody>
      </p:sp>
      <p:pic>
        <p:nvPicPr>
          <p:cNvPr id="6" name="Image 0" descr="/mnt/data/rocket_launch.jpg"/>
          <p:cNvPicPr>
            <a:picLocks noChangeAspect="1"/>
          </p:cNvPicPr>
          <p:nvPr/>
        </p:nvPicPr>
        <p:blipFill>
          <a:blip r:embed="rId3"/>
          <a:srcRect l="15550" r="15550"/>
          <a:stretch/>
        </p:blipFill>
        <p:spPr>
          <a:xfrm>
            <a:off x="7543800" y="1234440"/>
            <a:ext cx="3977640" cy="48006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1508760"/>
            <a:ext cx="5257800" cy="132588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F7A3D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🚀  Mission statement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a web application that uses real formulas to calculate and visualise a simplified journey from Earth to Mars.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685800" y="1581912"/>
            <a:ext cx="0" cy="1179576"/>
          </a:xfrm>
          <a:prstGeom prst="line">
            <a:avLst/>
          </a:prstGeom>
          <a:noFill/>
          <a:ln w="44450">
            <a:solidFill>
              <a:srgbClr val="FF7A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2960" y="3246120"/>
            <a:ext cx="4754880" cy="1920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27000" indent="-127000">
              <a:buSzPct val="100000"/>
              <a:buChar char="•"/>
            </a:pPr>
            <a:r>
              <a:rPr lang="en-US" sz="1820" dirty="0">
                <a:solidFill>
                  <a:srgbClr val="F7FAFF"/>
                </a:solidFill>
              </a:rPr>
              <a:t>Create a clear visual route from Earth to Mars</a:t>
            </a:r>
            <a:endParaRPr lang="en-US" sz="1820" dirty="0"/>
          </a:p>
          <a:p>
            <a:pPr marL="127000" indent="-127000">
              <a:buSzPct val="100000"/>
              <a:buChar char="•"/>
            </a:pPr>
            <a:r>
              <a:rPr lang="en-US" sz="1820" dirty="0">
                <a:solidFill>
                  <a:srgbClr val="F7FAFF"/>
                </a:solidFill>
              </a:rPr>
              <a:t>Show the maths instead of hiding it in code</a:t>
            </a:r>
            <a:endParaRPr lang="en-US" sz="1820" dirty="0"/>
          </a:p>
          <a:p>
            <a:pPr marL="127000" indent="-127000">
              <a:buSzPct val="100000"/>
              <a:buChar char="•"/>
            </a:pPr>
            <a:r>
              <a:rPr lang="en-US" sz="1820" dirty="0">
                <a:solidFill>
                  <a:srgbClr val="F7FAFF"/>
                </a:solidFill>
              </a:rPr>
              <a:t>Let the viewer change mission assumptions</a:t>
            </a:r>
            <a:endParaRPr lang="en-US" sz="1820" dirty="0"/>
          </a:p>
          <a:p>
            <a:pPr marL="127000" indent="-127000">
              <a:buSzPct val="100000"/>
              <a:buChar char="•"/>
            </a:pPr>
            <a:r>
              <a:rPr lang="en-US" sz="1820" dirty="0">
                <a:solidFill>
                  <a:srgbClr val="F7FAFF"/>
                </a:solidFill>
              </a:rPr>
              <a:t>Explain whether the mission is feasible, risky or impossible</a:t>
            </a:r>
            <a:endParaRPr lang="en-US" sz="1820" dirty="0"/>
          </a:p>
        </p:txBody>
      </p:sp>
      <p:sp>
        <p:nvSpPr>
          <p:cNvPr id="10" name="Text 7"/>
          <p:cNvSpPr/>
          <p:nvPr/>
        </p:nvSpPr>
        <p:spPr>
          <a:xfrm>
            <a:off x="822960" y="553212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AAB7C8"/>
                </a:solidFill>
              </a:rPr>
              <a:t>Final output</a:t>
            </a:r>
            <a:endParaRPr lang="en-US" sz="920" dirty="0"/>
          </a:p>
        </p:txBody>
      </p:sp>
      <p:sp>
        <p:nvSpPr>
          <p:cNvPr id="11" name="Text 8"/>
          <p:cNvSpPr/>
          <p:nvPr/>
        </p:nvSpPr>
        <p:spPr>
          <a:xfrm>
            <a:off x="822960" y="5788152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7A3D"/>
                </a:solidFill>
              </a:rPr>
              <a:t>Interactive Mars mission simulator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594360" y="6510528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F7E91"/>
                </a:solidFill>
              </a:rPr>
              <a:t>Design a Mars Mission  |  2/10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95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200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Mars missions need maths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4124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AAB7C8"/>
                </a:solidFill>
              </a:rPr>
              <a:t>A spacecraft cannot simply fly in a straight line to where Mars is now.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960120" y="169164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7FAFF"/>
                </a:solidFill>
              </a:rPr>
              <a:t>Naive route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675120" y="16916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7FAFF"/>
                </a:solidFill>
              </a:rPr>
              <a:t>Calculated orbital route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097280" y="4297680"/>
            <a:ext cx="502920" cy="502920"/>
          </a:xfrm>
          <a:prstGeom prst="ellipse">
            <a:avLst/>
          </a:prstGeom>
          <a:solidFill>
            <a:srgbClr val="4AB3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32020" y="4229100"/>
            <a:ext cx="594360" cy="594360"/>
          </a:xfrm>
          <a:prstGeom prst="ellipse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600200" y="4526280"/>
            <a:ext cx="3154680" cy="0"/>
          </a:xfrm>
          <a:prstGeom prst="line">
            <a:avLst/>
          </a:prstGeom>
          <a:noFill/>
          <a:ln w="25400">
            <a:solidFill>
              <a:srgbClr val="E34B4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 rot="19991024">
            <a:off x="6523515" y="3346703"/>
            <a:ext cx="3931920" cy="2697480"/>
          </a:xfrm>
          <a:prstGeom prst="arc">
            <a:avLst/>
          </a:prstGeom>
          <a:solidFill>
            <a:srgbClr val="07111F">
              <a:alpha val="0"/>
            </a:srgbClr>
          </a:solidFill>
          <a:ln w="38100">
            <a:solidFill>
              <a:srgbClr val="FF7A3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69380" y="3630718"/>
            <a:ext cx="2834640" cy="1508760"/>
          </a:xfrm>
          <a:prstGeom prst="arc">
            <a:avLst/>
          </a:prstGeom>
          <a:solidFill>
            <a:srgbClr val="07111F">
              <a:alpha val="0"/>
            </a:srgbClr>
          </a:solidFill>
          <a:ln w="17780">
            <a:solidFill>
              <a:srgbClr val="2D496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6125380" y="2229940"/>
            <a:ext cx="4206240" cy="3154680"/>
          </a:xfrm>
          <a:prstGeom prst="arc">
            <a:avLst/>
          </a:prstGeom>
          <a:solidFill>
            <a:srgbClr val="07111F">
              <a:alpha val="0"/>
            </a:srgbClr>
          </a:solidFill>
          <a:ln w="17780">
            <a:solidFill>
              <a:srgbClr val="2D496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01000" y="4156498"/>
            <a:ext cx="457200" cy="457200"/>
          </a:xfrm>
          <a:prstGeom prst="ellipse">
            <a:avLst/>
          </a:prstGeom>
          <a:solidFill>
            <a:srgbClr val="F3BD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03879" y="3525012"/>
            <a:ext cx="365760" cy="365760"/>
          </a:xfrm>
          <a:prstGeom prst="ellipse">
            <a:avLst/>
          </a:prstGeom>
          <a:solidFill>
            <a:srgbClr val="4AB3FF"/>
          </a:solidFill>
          <a:ln w="12700">
            <a:solidFill>
              <a:srgbClr val="F7FAFF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10123232" y="3850640"/>
            <a:ext cx="438912" cy="438912"/>
          </a:xfrm>
          <a:prstGeom prst="ellipse">
            <a:avLst/>
          </a:prstGeom>
          <a:solidFill>
            <a:srgbClr val="FF7A3D"/>
          </a:solidFill>
          <a:ln w="12700">
            <a:solidFill>
              <a:srgbClr val="F7FAFF">
                <a:alpha val="6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73568" y="46451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AB7C8"/>
                </a:solidFill>
              </a:rPr>
              <a:t>Sun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818742" y="3803904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AB7C8"/>
                </a:solidFill>
              </a:rPr>
              <a:t>Earth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0236432" y="4224947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AB7C8"/>
                </a:solidFill>
              </a:rPr>
              <a:t>Mars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770373" y="293374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7A3D"/>
                </a:solidFill>
              </a:rPr>
              <a:t>Transfer path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914400" y="5916168"/>
            <a:ext cx="1042416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700" dirty="0">
                <a:solidFill>
                  <a:srgbClr val="DCE7F4"/>
                </a:solidFill>
              </a:rPr>
              <a:t>Earth and Mars are both moving around the Sun. The mission must calculate the right path, speed and timing so the spacecraft meets Mars later.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94360" y="6510528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F7E91"/>
                </a:solidFill>
              </a:rPr>
              <a:t>Design a Mars Mission  |  3/10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200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Hohmann transfer orbit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4124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AAB7C8"/>
                </a:solidFill>
              </a:rPr>
              <a:t>A fuel-efficient way to move between two planetary orbits.</a:t>
            </a:r>
            <a:endParaRPr lang="en-US" sz="1450" dirty="0"/>
          </a:p>
        </p:txBody>
      </p:sp>
      <p:pic>
        <p:nvPicPr>
          <p:cNvPr id="6" name="Image 0" descr="/mnt/data/hohmann_diagram.jpeg"/>
          <p:cNvPicPr>
            <a:picLocks noChangeAspect="1"/>
          </p:cNvPicPr>
          <p:nvPr/>
        </p:nvPicPr>
        <p:blipFill>
          <a:blip r:embed="rId3"/>
          <a:srcRect l="13082" r="13082"/>
          <a:stretch/>
        </p:blipFill>
        <p:spPr>
          <a:xfrm>
            <a:off x="6629400" y="1298448"/>
            <a:ext cx="4892040" cy="373075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1389888"/>
            <a:ext cx="5166360" cy="11430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F7A3D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High-level idea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spacecraft moves onto an elliptical orbit that touches Earth’s orbit at departure and Mars’s orbit at arrival.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685800" y="1463040"/>
            <a:ext cx="0" cy="996696"/>
          </a:xfrm>
          <a:prstGeom prst="line">
            <a:avLst/>
          </a:prstGeom>
          <a:noFill/>
          <a:ln w="44450">
            <a:solidFill>
              <a:srgbClr val="FF7A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2761488"/>
            <a:ext cx="5166360" cy="11430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4AB3FF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Δv  Two velocity changes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burn changes the spacecraft’s orbit near Earth. Another velocity change is needed near Mars.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685800" y="2834640"/>
            <a:ext cx="0" cy="996696"/>
          </a:xfrm>
          <a:prstGeom prst="line">
            <a:avLst/>
          </a:prstGeom>
          <a:noFill/>
          <a:ln w="44450">
            <a:solidFill>
              <a:srgbClr val="4AB3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85800" y="4133088"/>
            <a:ext cx="5166360" cy="11430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3BD3D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Efficient, not fastest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Hohmann transfer saves fuel but usually takes longer than a high-energy transfer.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685800" y="4206240"/>
            <a:ext cx="0" cy="996696"/>
          </a:xfrm>
          <a:prstGeom prst="line">
            <a:avLst/>
          </a:prstGeom>
          <a:noFill/>
          <a:ln w="44450">
            <a:solidFill>
              <a:srgbClr val="F3BD3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040880" y="525780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AAB7C8"/>
                </a:solidFill>
              </a:rPr>
              <a:t>The simulator uses this path as the main mission route.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94360" y="6510528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F7E91"/>
                </a:solidFill>
              </a:rPr>
              <a:t>Design a Mars Mission  |  4/10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200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main mathematics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4124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AAB7C8"/>
                </a:solidFill>
              </a:rPr>
              <a:t>Inputs are converted into transfer time, required delta-v and available delta-v.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85800" y="1325880"/>
            <a:ext cx="3566160" cy="1600200"/>
          </a:xfrm>
          <a:prstGeom prst="roundRect">
            <a:avLst>
              <a:gd name="adj" fmla="val 3429"/>
            </a:avLst>
          </a:prstGeom>
          <a:solidFill>
            <a:srgbClr val="102033"/>
          </a:solidFill>
          <a:ln w="12700">
            <a:solidFill>
              <a:srgbClr val="FF7A3D">
                <a:alpha val="6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50392" y="1490472"/>
            <a:ext cx="32369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7A3D"/>
                </a:solidFill>
              </a:rPr>
              <a:t>Transfer orbit size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50392" y="1819656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= (r₁ + r₂) / 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50392" y="2295144"/>
            <a:ext cx="3236976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DCE7F4"/>
                </a:solidFill>
              </a:rPr>
              <a:t>Finds the semi-major axis of the transfer ellipse.</a:t>
            </a:r>
            <a:endParaRPr lang="en-US" sz="1180" dirty="0"/>
          </a:p>
        </p:txBody>
      </p:sp>
      <p:sp>
        <p:nvSpPr>
          <p:cNvPr id="10" name="Shape 8"/>
          <p:cNvSpPr/>
          <p:nvPr/>
        </p:nvSpPr>
        <p:spPr>
          <a:xfrm>
            <a:off x="4407408" y="1325880"/>
            <a:ext cx="3566160" cy="1600200"/>
          </a:xfrm>
          <a:prstGeom prst="roundRect">
            <a:avLst>
              <a:gd name="adj" fmla="val 3429"/>
            </a:avLst>
          </a:prstGeom>
          <a:solidFill>
            <a:srgbClr val="102033"/>
          </a:solidFill>
          <a:ln w="12700">
            <a:solidFill>
              <a:srgbClr val="4AB3FF">
                <a:alpha val="6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0" y="1490472"/>
            <a:ext cx="32369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4AB3FF"/>
                </a:solidFill>
              </a:rPr>
              <a:t>Transfer time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572000" y="1819656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 = π × √(a³ / μ)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572000" y="2295144"/>
            <a:ext cx="3236976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DCE7F4"/>
                </a:solidFill>
              </a:rPr>
              <a:t>Estimates the time for half of the elliptical orbit.</a:t>
            </a:r>
            <a:endParaRPr lang="en-US" sz="1180" dirty="0"/>
          </a:p>
        </p:txBody>
      </p:sp>
      <p:sp>
        <p:nvSpPr>
          <p:cNvPr id="14" name="Shape 12"/>
          <p:cNvSpPr/>
          <p:nvPr/>
        </p:nvSpPr>
        <p:spPr>
          <a:xfrm>
            <a:off x="8129016" y="1325880"/>
            <a:ext cx="3383280" cy="1600200"/>
          </a:xfrm>
          <a:prstGeom prst="roundRect">
            <a:avLst>
              <a:gd name="adj" fmla="val 3429"/>
            </a:avLst>
          </a:prstGeom>
          <a:solidFill>
            <a:srgbClr val="102033"/>
          </a:solidFill>
          <a:ln w="12700">
            <a:solidFill>
              <a:srgbClr val="7DE3FF">
                <a:alpha val="6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93608" y="1490472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7DE3FF"/>
                </a:solidFill>
              </a:rPr>
              <a:t>Vis-viva velocity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293608" y="1819656"/>
            <a:ext cx="30540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= √(μ × (2/r − 1/a))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293608" y="2295144"/>
            <a:ext cx="3054096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DCE7F4"/>
                </a:solidFill>
              </a:rPr>
              <a:t>Calculates speed on the transfer path.</a:t>
            </a:r>
            <a:endParaRPr lang="en-US" sz="1180" dirty="0"/>
          </a:p>
        </p:txBody>
      </p:sp>
      <p:sp>
        <p:nvSpPr>
          <p:cNvPr id="18" name="Shape 16"/>
          <p:cNvSpPr/>
          <p:nvPr/>
        </p:nvSpPr>
        <p:spPr>
          <a:xfrm>
            <a:off x="1828800" y="3703320"/>
            <a:ext cx="3794760" cy="1600200"/>
          </a:xfrm>
          <a:prstGeom prst="roundRect">
            <a:avLst>
              <a:gd name="adj" fmla="val 3429"/>
            </a:avLst>
          </a:prstGeom>
          <a:solidFill>
            <a:srgbClr val="102033"/>
          </a:solidFill>
          <a:ln w="12700">
            <a:solidFill>
              <a:srgbClr val="F3BD3D">
                <a:alpha val="6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993392" y="3867912"/>
            <a:ext cx="34655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3BD3D"/>
                </a:solidFill>
              </a:rPr>
              <a:t>Rocket equation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993392" y="4197096"/>
            <a:ext cx="3465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Δv = vₑ × ln(m₀ / mf)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993392" y="4672584"/>
            <a:ext cx="3465576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DCE7F4"/>
                </a:solidFill>
              </a:rPr>
              <a:t>Calculates available delta-v from mass and engine exhaust velocity.</a:t>
            </a:r>
            <a:endParaRPr lang="en-US" sz="1180" dirty="0"/>
          </a:p>
        </p:txBody>
      </p:sp>
      <p:sp>
        <p:nvSpPr>
          <p:cNvPr id="22" name="Shape 20"/>
          <p:cNvSpPr/>
          <p:nvPr/>
        </p:nvSpPr>
        <p:spPr>
          <a:xfrm>
            <a:off x="6035040" y="4050792"/>
            <a:ext cx="502920" cy="502920"/>
          </a:xfrm>
          <a:prstGeom prst="chevron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766560" y="3703320"/>
            <a:ext cx="4343400" cy="16002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38D97E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  Simulator output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Required delta-v is compared with available delta-v to decide if the mission is feasible, risky or impossible.</a:t>
            </a:r>
            <a:endParaRPr lang="en-US" sz="1650" dirty="0"/>
          </a:p>
        </p:txBody>
      </p:sp>
      <p:sp>
        <p:nvSpPr>
          <p:cNvPr id="24" name="Shape 22"/>
          <p:cNvSpPr/>
          <p:nvPr/>
        </p:nvSpPr>
        <p:spPr>
          <a:xfrm>
            <a:off x="6766560" y="3776472"/>
            <a:ext cx="0" cy="1453896"/>
          </a:xfrm>
          <a:prstGeom prst="line">
            <a:avLst/>
          </a:prstGeom>
          <a:noFill/>
          <a:ln w="44450">
            <a:solidFill>
              <a:srgbClr val="38D97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94360" y="6510528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F7E91"/>
                </a:solidFill>
              </a:rPr>
              <a:t>Design a Mars Mission  |  5/10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200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trade-offs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4124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AAB7C8"/>
                </a:solidFill>
              </a:rPr>
              <a:t>A Mars mission is not one calculation — it is a balance of choices.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85800" y="1325880"/>
            <a:ext cx="2651760" cy="18288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F7A3D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Fuel mass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More fuel increases available delta-v, but the spacecraft also becomes heavier and harder to accelerate.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685800" y="1399032"/>
            <a:ext cx="0" cy="1682496"/>
          </a:xfrm>
          <a:prstGeom prst="line">
            <a:avLst/>
          </a:prstGeom>
          <a:noFill/>
          <a:ln w="44450">
            <a:solidFill>
              <a:srgbClr val="FF7A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20440" y="1325880"/>
            <a:ext cx="2651760" cy="18288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4AB3FF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 efficiency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Higher exhaust velocity gives more delta-v from the same fuel, but may involve cost, complexity or lower thrust.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3520440" y="1399032"/>
            <a:ext cx="0" cy="1682496"/>
          </a:xfrm>
          <a:prstGeom prst="line">
            <a:avLst/>
          </a:prstGeom>
          <a:noFill/>
          <a:ln w="44450">
            <a:solidFill>
              <a:srgbClr val="4AB3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55080" y="1325880"/>
            <a:ext cx="2651760" cy="18288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3BD3D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Transfer time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Fuel-efficient paths can take longer, increasing exposure to radiation, isolation and equipment failure.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6355080" y="1399032"/>
            <a:ext cx="0" cy="1682496"/>
          </a:xfrm>
          <a:prstGeom prst="line">
            <a:avLst/>
          </a:prstGeom>
          <a:noFill/>
          <a:ln w="44450">
            <a:solidFill>
              <a:srgbClr val="F3BD3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89720" y="1325880"/>
            <a:ext cx="2331720" cy="182880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E34B4B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⚠  Mission risk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mission may be mathematically possible but still risky if the delta-v safety margin is too small.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9189720" y="1399032"/>
            <a:ext cx="0" cy="1682496"/>
          </a:xfrm>
          <a:prstGeom prst="line">
            <a:avLst/>
          </a:prstGeom>
          <a:noFill/>
          <a:ln w="44450">
            <a:solidFill>
              <a:srgbClr val="E34B4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234440" y="4434840"/>
            <a:ext cx="9235440" cy="0"/>
          </a:xfrm>
          <a:prstGeom prst="line">
            <a:avLst/>
          </a:prstGeom>
          <a:noFill/>
          <a:ln w="25400">
            <a:solidFill>
              <a:srgbClr val="23344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 rot="10800000">
            <a:off x="1005840" y="4169664"/>
            <a:ext cx="411480" cy="530352"/>
          </a:xfrm>
          <a:prstGeom prst="chevron">
            <a:avLst/>
          </a:prstGeom>
          <a:solidFill>
            <a:srgbClr val="2334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0378440" y="4169664"/>
            <a:ext cx="411480" cy="530352"/>
          </a:xfrm>
          <a:prstGeom prst="chevron">
            <a:avLst/>
          </a:prstGeom>
          <a:solidFill>
            <a:srgbClr val="23344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473659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AB7C8"/>
                </a:solidFill>
              </a:rPr>
              <a:t>Less fuel / lower energy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778240" y="4736592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AAB7C8"/>
                </a:solidFill>
              </a:rPr>
              <a:t>More margin / more mass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069080" y="5074920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AAB7C8"/>
                </a:solidFill>
              </a:rPr>
              <a:t>Mission status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4069080" y="5330952"/>
            <a:ext cx="5212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38D97E"/>
                </a:solidFill>
              </a:rPr>
              <a:t>Feasible  •  Risky  •  Impossible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94360" y="6510528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F7E91"/>
                </a:solidFill>
              </a:rPr>
              <a:t>Design a Mars Mission  |  6/10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7A3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200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the software was built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4124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AAB7C8"/>
                </a:solidFill>
              </a:rPr>
              <a:t>The app separates inputs, maths, status logic and visualisation.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017520" y="2423160"/>
            <a:ext cx="502920" cy="0"/>
          </a:xfrm>
          <a:prstGeom prst="line">
            <a:avLst/>
          </a:prstGeom>
          <a:noFill/>
          <a:ln w="19050">
            <a:solidFill>
              <a:srgbClr val="AAB7C8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6035040" y="2423160"/>
            <a:ext cx="320040" cy="0"/>
          </a:xfrm>
          <a:prstGeom prst="line">
            <a:avLst/>
          </a:prstGeom>
          <a:noFill/>
          <a:ln w="19050">
            <a:solidFill>
              <a:srgbClr val="AAB7C8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8595360" y="2423160"/>
            <a:ext cx="411480" cy="0"/>
          </a:xfrm>
          <a:prstGeom prst="line">
            <a:avLst/>
          </a:prstGeom>
          <a:noFill/>
          <a:ln w="19050">
            <a:solidFill>
              <a:srgbClr val="AAB7C8"/>
            </a:solidFill>
            <a:prstDash val="solid"/>
            <a:tailEnd type="triangle"/>
          </a:ln>
        </p:spPr>
      </p:sp>
      <p:sp>
        <p:nvSpPr>
          <p:cNvPr id="9" name="Text 7"/>
          <p:cNvSpPr/>
          <p:nvPr/>
        </p:nvSpPr>
        <p:spPr>
          <a:xfrm>
            <a:off x="685800" y="1828800"/>
            <a:ext cx="2331720" cy="118872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F7A3D">
                <a:alpha val="65000"/>
              </a:srgbClr>
            </a:solidFill>
          </a:ln>
        </p:spPr>
        <p:txBody>
          <a:bodyPr wrap="square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inputs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Fuel, dry mass, engine efficiency, orbital assumptions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685800" y="1901952"/>
            <a:ext cx="0" cy="1042416"/>
          </a:xfrm>
          <a:prstGeom prst="line">
            <a:avLst/>
          </a:prstGeom>
          <a:noFill/>
          <a:ln w="44450">
            <a:solidFill>
              <a:srgbClr val="FF7A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20440" y="1828800"/>
            <a:ext cx="2514600" cy="118872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4AB3FF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Calculation layer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Hohmann transfer, vis-viva velocity, rocket equation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3520440" y="1901952"/>
            <a:ext cx="0" cy="1042416"/>
          </a:xfrm>
          <a:prstGeom prst="line">
            <a:avLst/>
          </a:prstGeom>
          <a:noFill/>
          <a:ln w="44450">
            <a:solidFill>
              <a:srgbClr val="4AB3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55080" y="1828800"/>
            <a:ext cx="2240280" cy="118872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7DE3FF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state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values update the whole simulator</a:t>
            </a:r>
            <a:endParaRPr lang="en-US" sz="1650" dirty="0"/>
          </a:p>
        </p:txBody>
      </p:sp>
      <p:sp>
        <p:nvSpPr>
          <p:cNvPr id="14" name="Shape 12"/>
          <p:cNvSpPr/>
          <p:nvPr/>
        </p:nvSpPr>
        <p:spPr>
          <a:xfrm>
            <a:off x="6355080" y="1901952"/>
            <a:ext cx="0" cy="1042416"/>
          </a:xfrm>
          <a:prstGeom prst="line">
            <a:avLst/>
          </a:prstGeom>
          <a:noFill/>
          <a:ln w="44450">
            <a:solidFill>
              <a:srgbClr val="7DE3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006840" y="1828800"/>
            <a:ext cx="2468880" cy="118872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38D97E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Visual output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scene, maths panel, timeline and status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9006840" y="1901952"/>
            <a:ext cx="0" cy="1042416"/>
          </a:xfrm>
          <a:prstGeom prst="line">
            <a:avLst/>
          </a:prstGeom>
          <a:noFill/>
          <a:ln w="44450">
            <a:solidFill>
              <a:srgbClr val="38D97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3794760"/>
            <a:ext cx="4800600" cy="150876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FF7A3D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&lt;/&gt;  Technology stack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Next.js + React + TypeScript for the app, React Three Fiber / Three.js for space visualisation, and Docker for a consistent demo environment.</a:t>
            </a:r>
            <a:endParaRPr lang="en-US" sz="1650" dirty="0"/>
          </a:p>
        </p:txBody>
      </p:sp>
      <p:sp>
        <p:nvSpPr>
          <p:cNvPr id="18" name="Shape 16"/>
          <p:cNvSpPr/>
          <p:nvPr/>
        </p:nvSpPr>
        <p:spPr>
          <a:xfrm>
            <a:off x="1143000" y="3867912"/>
            <a:ext cx="0" cy="1362456"/>
          </a:xfrm>
          <a:prstGeom prst="line">
            <a:avLst/>
          </a:prstGeom>
          <a:noFill/>
          <a:ln w="44450">
            <a:solidFill>
              <a:srgbClr val="FF7A3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55080" y="3794760"/>
            <a:ext cx="4800600" cy="1508760"/>
          </a:xfrm>
          <a:prstGeom prst="rect">
            <a:avLst/>
          </a:prstGeom>
          <a:solidFill>
            <a:srgbClr val="102033">
              <a:alpha val="95000"/>
            </a:srgbClr>
          </a:solidFill>
          <a:ln w="13970">
            <a:solidFill>
              <a:srgbClr val="4AB3FF">
                <a:alpha val="65000"/>
              </a:srgbClr>
            </a:solidFill>
          </a:ln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7FA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↔  Design principle
</a:t>
            </a:r>
            <a:endParaRPr lang="en-US" sz="1650" dirty="0"/>
          </a:p>
          <a:p>
            <a:pPr marL="0" indent="0">
              <a:buNone/>
            </a:pPr>
            <a:r>
              <a:rPr lang="en-US" sz="1380" dirty="0">
                <a:solidFill>
                  <a:srgbClr val="DCE7F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the equations in a reusable calculation layer so the same results feed the maths panel, mission status and 3D scene.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6355080" y="3867912"/>
            <a:ext cx="0" cy="1362456"/>
          </a:xfrm>
          <a:prstGeom prst="line">
            <a:avLst/>
          </a:prstGeom>
          <a:noFill/>
          <a:ln w="44450">
            <a:solidFill>
              <a:srgbClr val="4AB3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4360" y="6510528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F7E91"/>
                </a:solidFill>
              </a:rPr>
              <a:t>Design a Mars Mission  |  7/10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sci_fi_space_scene_digital_con_batch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640080"/>
            <a:ext cx="3886200" cy="21854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DBA7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METHODOLOGY · AI WEB DEVELOPMENT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594360" y="731520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mission idea to working website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594360" y="1627632"/>
            <a:ext cx="5669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A7B3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build loop: define the goal, prompt the AI, review the output, test the result, then improve it.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621792" y="2468880"/>
            <a:ext cx="822960" cy="310896"/>
          </a:xfrm>
          <a:prstGeom prst="roundRect">
            <a:avLst>
              <a:gd name="adj" fmla="val 23529"/>
            </a:avLst>
          </a:prstGeom>
          <a:solidFill>
            <a:srgbClr val="431407">
              <a:alpha val="96000"/>
            </a:srgbClr>
          </a:solidFill>
          <a:ln w="12700">
            <a:solidFill>
              <a:srgbClr val="F97316">
                <a:alpha val="9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13232" y="253746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DBA74"/>
                </a:solidFill>
              </a:rPr>
              <a:t>Goal</a:t>
            </a:r>
            <a:endParaRPr lang="en-US" sz="880" dirty="0"/>
          </a:p>
        </p:txBody>
      </p:sp>
      <p:sp>
        <p:nvSpPr>
          <p:cNvPr id="8" name="Shape 5"/>
          <p:cNvSpPr/>
          <p:nvPr/>
        </p:nvSpPr>
        <p:spPr>
          <a:xfrm>
            <a:off x="1627632" y="2468880"/>
            <a:ext cx="960120" cy="310896"/>
          </a:xfrm>
          <a:prstGeom prst="roundRect">
            <a:avLst>
              <a:gd name="adj" fmla="val 23529"/>
            </a:avLst>
          </a:prstGeom>
          <a:solidFill>
            <a:srgbClr val="0B1220">
              <a:alpha val="96000"/>
            </a:srgbClr>
          </a:solidFill>
          <a:ln w="12700">
            <a:solidFill>
              <a:srgbClr val="1E293B">
                <a:alpha val="9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719072" y="2537460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CBD5E1"/>
                </a:solidFill>
              </a:rPr>
              <a:t>Prompt</a:t>
            </a:r>
            <a:endParaRPr lang="en-US" sz="880" dirty="0"/>
          </a:p>
        </p:txBody>
      </p:sp>
      <p:sp>
        <p:nvSpPr>
          <p:cNvPr id="10" name="Shape 7"/>
          <p:cNvSpPr/>
          <p:nvPr/>
        </p:nvSpPr>
        <p:spPr>
          <a:xfrm>
            <a:off x="2761488" y="2468880"/>
            <a:ext cx="868680" cy="310896"/>
          </a:xfrm>
          <a:prstGeom prst="roundRect">
            <a:avLst>
              <a:gd name="adj" fmla="val 23529"/>
            </a:avLst>
          </a:prstGeom>
          <a:solidFill>
            <a:srgbClr val="0B1220">
              <a:alpha val="96000"/>
            </a:srgbClr>
          </a:solidFill>
          <a:ln w="12700">
            <a:solidFill>
              <a:srgbClr val="1E293B">
                <a:alpha val="9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852928" y="2537460"/>
            <a:ext cx="685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CBD5E1"/>
                </a:solidFill>
              </a:rPr>
              <a:t>Build</a:t>
            </a:r>
            <a:endParaRPr lang="en-US" sz="880" dirty="0"/>
          </a:p>
        </p:txBody>
      </p:sp>
      <p:sp>
        <p:nvSpPr>
          <p:cNvPr id="12" name="Shape 9"/>
          <p:cNvSpPr/>
          <p:nvPr/>
        </p:nvSpPr>
        <p:spPr>
          <a:xfrm>
            <a:off x="3803904" y="2468880"/>
            <a:ext cx="960120" cy="310896"/>
          </a:xfrm>
          <a:prstGeom prst="roundRect">
            <a:avLst>
              <a:gd name="adj" fmla="val 23529"/>
            </a:avLst>
          </a:prstGeom>
          <a:solidFill>
            <a:srgbClr val="0B1220">
              <a:alpha val="96000"/>
            </a:srgbClr>
          </a:solidFill>
          <a:ln w="12700">
            <a:solidFill>
              <a:srgbClr val="1E293B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895344" y="2537460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CBD5E1"/>
                </a:solidFill>
              </a:rPr>
              <a:t>Review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937760" y="2468880"/>
            <a:ext cx="1097280" cy="310896"/>
          </a:xfrm>
          <a:prstGeom prst="roundRect">
            <a:avLst>
              <a:gd name="adj" fmla="val 23529"/>
            </a:avLst>
          </a:prstGeom>
          <a:solidFill>
            <a:srgbClr val="431407">
              <a:alpha val="96000"/>
            </a:srgbClr>
          </a:solidFill>
          <a:ln w="12700">
            <a:solidFill>
              <a:srgbClr val="F97316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029200" y="253746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DBA74"/>
                </a:solidFill>
              </a:rPr>
              <a:t>Improve</a:t>
            </a:r>
            <a:endParaRPr lang="en-US" sz="880" dirty="0"/>
          </a:p>
        </p:txBody>
      </p:sp>
      <p:sp>
        <p:nvSpPr>
          <p:cNvPr id="16" name="Shape 13"/>
          <p:cNvSpPr/>
          <p:nvPr/>
        </p:nvSpPr>
        <p:spPr>
          <a:xfrm>
            <a:off x="621792" y="3127248"/>
            <a:ext cx="2971800" cy="1325880"/>
          </a:xfrm>
          <a:prstGeom prst="roundRect">
            <a:avLst>
              <a:gd name="adj" fmla="val 8276"/>
            </a:avLst>
          </a:prstGeom>
          <a:solidFill>
            <a:srgbClr val="0B1220">
              <a:alpha val="90000"/>
            </a:srgbClr>
          </a:solidFill>
          <a:ln w="12700">
            <a:solidFill>
              <a:srgbClr val="1F2937">
                <a:alpha val="92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86384" y="331012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01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1207008" y="3291840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Plan the feature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207008" y="3657600"/>
            <a:ext cx="218541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A7B3C2"/>
                </a:solidFill>
              </a:rPr>
              <a:t>Each section started with a clear acceptance goal: mission page, maths page, project log, and presentation route.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3813048" y="3127248"/>
            <a:ext cx="2971800" cy="1325880"/>
          </a:xfrm>
          <a:prstGeom prst="roundRect">
            <a:avLst>
              <a:gd name="adj" fmla="val 8276"/>
            </a:avLst>
          </a:prstGeom>
          <a:solidFill>
            <a:srgbClr val="0B1220">
              <a:alpha val="90000"/>
            </a:srgbClr>
          </a:solidFill>
          <a:ln w="12700">
            <a:solidFill>
              <a:srgbClr val="1F2937">
                <a:alpha val="92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977640" y="331012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02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4398264" y="3291840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Use AI as a coding partner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398264" y="3657600"/>
            <a:ext cx="218541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A7B3C2"/>
                </a:solidFill>
              </a:rPr>
              <a:t>Claude helped turn short design prompts into components, calculations, copy and page structure.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7004304" y="3127248"/>
            <a:ext cx="2971800" cy="1325880"/>
          </a:xfrm>
          <a:prstGeom prst="roundRect">
            <a:avLst>
              <a:gd name="adj" fmla="val 8276"/>
            </a:avLst>
          </a:prstGeom>
          <a:solidFill>
            <a:srgbClr val="0B1220">
              <a:alpha val="90000"/>
            </a:srgbClr>
          </a:solidFill>
          <a:ln w="12700">
            <a:solidFill>
              <a:srgbClr val="1F2937">
                <a:alpha val="92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168896" y="3310128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03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7589520" y="3291840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8FAFC"/>
                </a:solidFill>
              </a:rPr>
              <a:t>Verify like an engineer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7589520" y="3657600"/>
            <a:ext cx="218541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A7B3C2"/>
                </a:solidFill>
              </a:rPr>
              <a:t>I checked the maths, tested the live simulator, and made sure the explanation stayed understandable.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640080" y="4974336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DBA74"/>
                </a:solidFill>
              </a:rPr>
              <a:t>Key idea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1600200" y="4901184"/>
            <a:ext cx="6126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F8FAFC"/>
                </a:solidFill>
              </a:rPr>
              <a:t>AI speeds up development, but the student still directs the project: deciding what matters, checking accuracy, and improving the user experience.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594360" y="642823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64748B"/>
                </a:solidFill>
              </a:rPr>
              <a:t>Design a Mars Mission · Methodology · 1/4</a:t>
            </a:r>
            <a:endParaRPr lang="en-US" sz="880" dirty="0"/>
          </a:p>
        </p:txBody>
      </p:sp>
      <p:sp>
        <p:nvSpPr>
          <p:cNvPr id="31" name="Shape 28"/>
          <p:cNvSpPr/>
          <p:nvPr/>
        </p:nvSpPr>
        <p:spPr>
          <a:xfrm>
            <a:off x="9098280" y="6537960"/>
            <a:ext cx="1920240" cy="0"/>
          </a:xfrm>
          <a:prstGeom prst="line">
            <a:avLst/>
          </a:prstGeom>
          <a:noFill/>
          <a:ln w="15240">
            <a:solidFill>
              <a:srgbClr val="F97316">
                <a:alpha val="70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49030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sci_fi_digital_illustration_ui_batc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560" y="3090672"/>
            <a:ext cx="3977640" cy="22402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84048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DBA7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TOOLCHAIN · HOW THE WORK WAS ORGANISED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594360" y="713232"/>
            <a:ext cx="5303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Tools matched to each stage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94360" y="1572768"/>
            <a:ext cx="5166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A7B3C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project used different tools for ideas, tasks, coding, terminal work and version control.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58368" y="2487168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DBA74"/>
                </a:solidFill>
              </a:rPr>
              <a:t>Claude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2514600" y="2633472"/>
            <a:ext cx="594360" cy="0"/>
          </a:xfrm>
          <a:prstGeom prst="line">
            <a:avLst/>
          </a:prstGeom>
          <a:noFill/>
          <a:ln w="15240">
            <a:solidFill>
              <a:srgbClr val="F9731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246120" y="2505456"/>
            <a:ext cx="4069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A7B3C2"/>
                </a:solidFill>
              </a:rPr>
              <a:t>research, explanations, code prompts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58368" y="310896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DBA74"/>
                </a:solidFill>
              </a:rPr>
              <a:t>Claude Design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2514600" y="3255264"/>
            <a:ext cx="594360" cy="0"/>
          </a:xfrm>
          <a:prstGeom prst="line">
            <a:avLst/>
          </a:prstGeom>
          <a:noFill/>
          <a:ln w="15240">
            <a:solidFill>
              <a:srgbClr val="F97316">
                <a:alpha val="5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246120" y="3127248"/>
            <a:ext cx="4069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A7B3C2"/>
                </a:solidFill>
              </a:rPr>
              <a:t>page layout, visual direction, UI ideas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58368" y="373075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8FAFC"/>
                </a:solidFill>
              </a:rPr>
              <a:t>Linear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2514600" y="3877056"/>
            <a:ext cx="594360" cy="0"/>
          </a:xfrm>
          <a:prstGeom prst="line">
            <a:avLst/>
          </a:prstGeom>
          <a:noFill/>
          <a:ln w="15240">
            <a:solidFill>
              <a:srgbClr val="F97316">
                <a:alpha val="5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246120" y="3749040"/>
            <a:ext cx="4069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A7B3C2"/>
                </a:solidFill>
              </a:rPr>
              <a:t>milestones, checkpoints, acceptance criteria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58368" y="435254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8FAFC"/>
                </a:solidFill>
              </a:rPr>
              <a:t>Ghostty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2514600" y="4498848"/>
            <a:ext cx="594360" cy="0"/>
          </a:xfrm>
          <a:prstGeom prst="line">
            <a:avLst/>
          </a:prstGeom>
          <a:noFill/>
          <a:ln w="15240">
            <a:solidFill>
              <a:srgbClr val="F97316">
                <a:alpha val="55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246120" y="4370832"/>
            <a:ext cx="4069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A7B3C2"/>
                </a:solidFill>
              </a:rPr>
              <a:t>terminal commands, local build and testing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658368" y="4974336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8FAFC"/>
                </a:solidFill>
              </a:rPr>
              <a:t>Fork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2514600" y="5120640"/>
            <a:ext cx="594360" cy="0"/>
          </a:xfrm>
          <a:prstGeom prst="line">
            <a:avLst/>
          </a:prstGeom>
          <a:noFill/>
          <a:ln w="15240">
            <a:solidFill>
              <a:srgbClr val="F97316">
                <a:alpha val="55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246120" y="4992624"/>
            <a:ext cx="4069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A7B3C2"/>
                </a:solidFill>
              </a:rPr>
              <a:t>Git history, commits, review before changes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7909560" y="658368"/>
            <a:ext cx="3154680" cy="1828800"/>
          </a:xfrm>
          <a:prstGeom prst="roundRect">
            <a:avLst>
              <a:gd name="adj" fmla="val 7500"/>
            </a:avLst>
          </a:prstGeom>
          <a:solidFill>
            <a:srgbClr val="0B1220">
              <a:alpha val="84000"/>
            </a:srgbClr>
          </a:solidFill>
          <a:ln w="12700">
            <a:solidFill>
              <a:srgbClr val="334155">
                <a:alpha val="7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56448" y="914400"/>
            <a:ext cx="2651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8FAFC"/>
                </a:solidFill>
              </a:rPr>
              <a:t>Process discipline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8156448" y="1353312"/>
            <a:ext cx="2578608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A7B3C2"/>
                </a:solidFill>
              </a:rPr>
              <a:t>Work was broken into small deliverables so every AI-generated change had a clear purpose and could be checked against the website.</a:t>
            </a:r>
            <a:endParaRPr lang="en-US" sz="1220" dirty="0"/>
          </a:p>
        </p:txBody>
      </p:sp>
      <p:sp>
        <p:nvSpPr>
          <p:cNvPr id="24" name="Text 21"/>
          <p:cNvSpPr/>
          <p:nvPr/>
        </p:nvSpPr>
        <p:spPr>
          <a:xfrm>
            <a:off x="594360" y="642823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dirty="0">
                <a:solidFill>
                  <a:srgbClr val="64748B"/>
                </a:solidFill>
              </a:rPr>
              <a:t>Design a Mars Mission · Methodology · 2/4</a:t>
            </a:r>
            <a:endParaRPr lang="en-US" sz="880" dirty="0"/>
          </a:p>
        </p:txBody>
      </p:sp>
      <p:sp>
        <p:nvSpPr>
          <p:cNvPr id="25" name="Shape 22"/>
          <p:cNvSpPr/>
          <p:nvPr/>
        </p:nvSpPr>
        <p:spPr>
          <a:xfrm>
            <a:off x="9098280" y="6537960"/>
            <a:ext cx="1920240" cy="0"/>
          </a:xfrm>
          <a:prstGeom prst="line">
            <a:avLst/>
          </a:prstGeom>
          <a:noFill/>
          <a:ln w="15240">
            <a:solidFill>
              <a:srgbClr val="F97316">
                <a:alpha val="70000"/>
              </a:srgbClr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8557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1393</Words>
  <Application>Microsoft Macintosh PowerPoint</Application>
  <PresentationFormat>Widescreen</PresentationFormat>
  <Paragraphs>195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 Mars Mission</dc:title>
  <dc:subject>Design a Mars Mission work-experience presentation</dc:subject>
  <dc:creator>OpenAI</dc:creator>
  <cp:lastModifiedBy>Sebastian Pienio</cp:lastModifiedBy>
  <cp:revision>3</cp:revision>
  <dcterms:created xsi:type="dcterms:W3CDTF">2026-07-09T12:05:03Z</dcterms:created>
  <dcterms:modified xsi:type="dcterms:W3CDTF">2026-07-10T21:13:13Z</dcterms:modified>
</cp:coreProperties>
</file>